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sldIdLst>
    <p:sldId id="256" r:id="rId2"/>
    <p:sldId id="277" r:id="rId3"/>
    <p:sldId id="260" r:id="rId4"/>
    <p:sldId id="261" r:id="rId5"/>
    <p:sldId id="262" r:id="rId6"/>
    <p:sldId id="263" r:id="rId7"/>
    <p:sldId id="264" r:id="rId8"/>
    <p:sldId id="266" r:id="rId9"/>
    <p:sldId id="272" r:id="rId10"/>
    <p:sldId id="273" r:id="rId11"/>
    <p:sldId id="274" r:id="rId12"/>
    <p:sldId id="271" r:id="rId13"/>
    <p:sldId id="275" r:id="rId14"/>
    <p:sldId id="270" r:id="rId15"/>
    <p:sldId id="276" r:id="rId16"/>
    <p:sldId id="265" r:id="rId17"/>
    <p:sldId id="267" r:id="rId18"/>
    <p:sldId id="268" r:id="rId19"/>
    <p:sldId id="269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DA27C46-B0AF-1A41-8623-E91199C20D33}">
          <p14:sldIdLst>
            <p14:sldId id="256"/>
          </p14:sldIdLst>
        </p14:section>
        <p14:section name="Vue CLI" id="{CDF75323-9A71-D743-87ED-B8767454DFDB}">
          <p14:sldIdLst>
            <p14:sldId id="277"/>
            <p14:sldId id="260"/>
            <p14:sldId id="261"/>
            <p14:sldId id="262"/>
          </p14:sldIdLst>
        </p14:section>
        <p14:section name="Vue CLI2" id="{57755C4E-E506-1344-AD6F-F801EA519FDC}">
          <p14:sldIdLst>
            <p14:sldId id="263"/>
            <p14:sldId id="264"/>
            <p14:sldId id="266"/>
            <p14:sldId id="272"/>
            <p14:sldId id="273"/>
            <p14:sldId id="274"/>
            <p14:sldId id="271"/>
            <p14:sldId id="275"/>
            <p14:sldId id="270"/>
          </p14:sldIdLst>
        </p14:section>
        <p14:section name="Vue CLI3" id="{36023727-11BC-DA4F-817D-15AB6ECBB44D}">
          <p14:sldIdLst>
            <p14:sldId id="276"/>
            <p14:sldId id="265"/>
            <p14:sldId id="267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7"/>
    <p:restoredTop sz="94674"/>
  </p:normalViewPr>
  <p:slideViewPr>
    <p:cSldViewPr snapToGrid="0" snapToObjects="1">
      <p:cViewPr varScale="1">
        <p:scale>
          <a:sx n="85" d="100"/>
          <a:sy n="85" d="100"/>
        </p:scale>
        <p:origin x="56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>
            <a:extLst>
              <a:ext uri="{FF2B5EF4-FFF2-40B4-BE49-F238E27FC236}">
                <a16:creationId xmlns:a16="http://schemas.microsoft.com/office/drawing/2014/main" id="{F619AC0B-D093-4B29-BED5-E396B58FD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" y="0"/>
            <a:ext cx="12196559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">
            <a:extLst>
              <a:ext uri="{FF2B5EF4-FFF2-40B4-BE49-F238E27FC236}">
                <a16:creationId xmlns:a16="http://schemas.microsoft.com/office/drawing/2014/main" id="{EC130C9D-3B92-4E92-AF34-4C37ACD51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557" y="5640180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5">
            <a:extLst>
              <a:ext uri="{FF2B5EF4-FFF2-40B4-BE49-F238E27FC236}">
                <a16:creationId xmlns:a16="http://schemas.microsoft.com/office/drawing/2014/main" id="{36BA4FD9-4EAF-40CB-91E3-48F885239803}"/>
              </a:ext>
            </a:extLst>
          </p:cNvPr>
          <p:cNvSpPr/>
          <p:nvPr/>
        </p:nvSpPr>
        <p:spPr>
          <a:xfrm>
            <a:off x="4734893" y="6205486"/>
            <a:ext cx="2735236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实力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IT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教育 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www.520it.com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772C4B5-AB4E-43B0-B717-25071084F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54114"/>
            <a:ext cx="12192000" cy="1011116"/>
          </a:xfrm>
        </p:spPr>
        <p:txBody>
          <a:bodyPr anchor="ctr">
            <a:normAutofit/>
          </a:bodyPr>
          <a:lstStyle>
            <a:lvl1pPr algn="ctr">
              <a:defRPr sz="7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B401CC44-47BA-4904-A587-245165E7465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234" y="3417401"/>
            <a:ext cx="6327531" cy="14711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王红元</a:t>
            </a:r>
            <a:endParaRPr lang="en-US" altLang="zh-CN"/>
          </a:p>
          <a:p>
            <a:r>
              <a:rPr lang="zh-CN" altLang="en-US"/>
              <a:t>微博：</a:t>
            </a:r>
            <a:r>
              <a:rPr lang="en-US" altLang="zh-CN"/>
              <a:t>coderwhy</a:t>
            </a:r>
          </a:p>
          <a:p>
            <a:r>
              <a:rPr lang="zh-CN" altLang="en-US"/>
              <a:t>  微信：</a:t>
            </a:r>
            <a:r>
              <a:rPr lang="en-US" altLang="zh-CN"/>
              <a:t>372623326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28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>
            <a:extLst>
              <a:ext uri="{FF2B5EF4-FFF2-40B4-BE49-F238E27FC236}">
                <a16:creationId xmlns:a16="http://schemas.microsoft.com/office/drawing/2014/main" id="{F612FBBA-ABAE-4812-AAB2-77CA48D54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9">
            <a:extLst>
              <a:ext uri="{FF2B5EF4-FFF2-40B4-BE49-F238E27FC236}">
                <a16:creationId xmlns:a16="http://schemas.microsoft.com/office/drawing/2014/main" id="{89038A74-5A1B-45B4-AA7D-C9934D2FDABC}"/>
              </a:ext>
            </a:extLst>
          </p:cNvPr>
          <p:cNvSpPr/>
          <p:nvPr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2" name="图片 1">
            <a:extLst>
              <a:ext uri="{FF2B5EF4-FFF2-40B4-BE49-F238E27FC236}">
                <a16:creationId xmlns:a16="http://schemas.microsoft.com/office/drawing/2014/main" id="{DB3FFE7C-0303-4D2A-9F24-474FCCD76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39" y="399965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标题占位符 1">
            <a:extLst>
              <a:ext uri="{FF2B5EF4-FFF2-40B4-BE49-F238E27FC236}">
                <a16:creationId xmlns:a16="http://schemas.microsoft.com/office/drawing/2014/main" id="{F3C067B8-78E3-4D7C-B8BF-D5559197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935" y="395532"/>
            <a:ext cx="10081824" cy="71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8B5E84D-8FAC-4FA6-9CA7-55579F675D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1193" y="1238066"/>
            <a:ext cx="11866684" cy="5444088"/>
          </a:xfrm>
        </p:spPr>
        <p:txBody>
          <a:bodyPr>
            <a:normAutofit/>
          </a:bodyPr>
          <a:lstStyle>
            <a:lvl1pPr marL="228600" indent="-228600">
              <a:lnSpc>
                <a:spcPts val="25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ts val="2500"/>
              </a:lnSpc>
              <a:buFont typeface="Wingdings" panose="05000000000000000000" pitchFamily="2" charset="2"/>
              <a:buChar char="p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ts val="2500"/>
              </a:lnSpc>
              <a:buFont typeface="Wingdings" panose="05000000000000000000" pitchFamily="2" charset="2"/>
              <a:buChar char="ü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ts val="2500"/>
              </a:lnSpc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ts val="2500"/>
              </a:lnSpc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28757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4879" y="473832"/>
            <a:ext cx="10838132" cy="82747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Eurostile"/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4639" y="1450976"/>
            <a:ext cx="10838132" cy="4675188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>
              <a:buClrTx/>
              <a:buFont typeface="Wingdings" charset="2"/>
              <a:buChar char="l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cs typeface="Eurostile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cs typeface="Eurostile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cs typeface="Eurostile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cs typeface="Eurostile"/>
              </a:defRPr>
            </a:lvl5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pic>
        <p:nvPicPr>
          <p:cNvPr id="4" name="Picture 2" descr="ue logo">
            <a:extLst>
              <a:ext uri="{FF2B5EF4-FFF2-40B4-BE49-F238E27FC236}">
                <a16:creationId xmlns:a16="http://schemas.microsoft.com/office/drawing/2014/main" id="{9CCEFB17-130B-4049-BE4B-509F27194DC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94" y="235671"/>
            <a:ext cx="691049" cy="69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51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3" presetClass="entr" presetSubtype="1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linds(horizontal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1B09A-AEE1-FA45-8BC8-1245CC2DDB32}" type="datetimeFigureOut">
              <a:t>2018/10/25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0B917-5E28-3246-A9BF-2F09398C9341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2032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/>
              <a:t>Vue</a:t>
            </a:r>
            <a:r>
              <a:rPr kumimoji="1" lang="zh-CN" altLang="en-US"/>
              <a:t> </a:t>
            </a:r>
            <a:r>
              <a:rPr kumimoji="1" lang="en-US" altLang="zh-CN"/>
              <a:t>CLI</a:t>
            </a:r>
            <a:r>
              <a:rPr kumimoji="1" lang="zh-CN" altLang="en-US"/>
              <a:t>相关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/>
              <a:t>王红元 </a:t>
            </a:r>
            <a:endParaRPr kumimoji="1" lang="en-US" altLang="zh-CN"/>
          </a:p>
          <a:p>
            <a:r>
              <a:rPr kumimoji="1" lang="zh-CN" altLang="en-US"/>
              <a:t>微博：</a:t>
            </a:r>
            <a:r>
              <a:rPr kumimoji="1" lang="en-US" altLang="zh-CN"/>
              <a:t>coderwhy</a:t>
            </a:r>
            <a:r>
              <a:rPr kumimoji="1" lang="zh-CN" altLang="en-US"/>
              <a:t> </a:t>
            </a:r>
            <a:endParaRPr kumimoji="1" lang="en-US" altLang="zh-CN"/>
          </a:p>
          <a:p>
            <a:r>
              <a:rPr kumimoji="1" lang="zh-CN" altLang="en-US"/>
              <a:t> 微信：</a:t>
            </a:r>
            <a:r>
              <a:rPr kumimoji="1" lang="en-US" altLang="zh-CN"/>
              <a:t>372623326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270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Vue</a:t>
            </a:r>
            <a:r>
              <a:rPr kumimoji="1" lang="zh-CN" altLang="en-US"/>
              <a:t>程序运行过程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1354DD6-7D2D-40EE-B24E-6152C8138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4964" y="1238250"/>
            <a:ext cx="10160485" cy="544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43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render</a:t>
            </a:r>
            <a:r>
              <a:rPr kumimoji="1" lang="zh-CN" altLang="en-US"/>
              <a:t>函数的使用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644" y="1437595"/>
            <a:ext cx="9060696" cy="225868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44" y="4026160"/>
            <a:ext cx="5308600" cy="2057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635" y="4051560"/>
            <a:ext cx="51943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98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F5E940-B8F0-45BF-BEA7-2983FC61C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npm run build</a:t>
            </a:r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F3729D-1878-41A4-B99B-70245F396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9" y="1193549"/>
            <a:ext cx="10887056" cy="533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1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5B7C11-C5EA-49F1-8F79-CAE4CD413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npm run dev</a:t>
            </a:r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B789F98-88AC-42F2-81C9-7DDEFA3E9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58" y="1281013"/>
            <a:ext cx="11375043" cy="550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96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修改配置：</a:t>
            </a:r>
            <a:r>
              <a:rPr kumimoji="1" lang="en-US" altLang="zh-CN"/>
              <a:t>webpack.base.conf.js</a:t>
            </a:r>
            <a:r>
              <a:rPr kumimoji="1" lang="zh-CN" altLang="en-US"/>
              <a:t>起别名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247" y="1497683"/>
            <a:ext cx="7439861" cy="341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97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C05602-937C-48D2-8F07-45AEAFA12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认识</a:t>
            </a:r>
            <a:r>
              <a:rPr lang="en-US" altLang="zh-CN"/>
              <a:t>Vue CLI3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1A06B2-2150-4764-A53D-39CDCBE48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今年</a:t>
            </a:r>
            <a:r>
              <a:rPr lang="en-US" altLang="zh-CN"/>
              <a:t>8</a:t>
            </a:r>
            <a:r>
              <a:rPr lang="zh-CN" altLang="en-US"/>
              <a:t>月份刚刚发布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vue-cli 3 </a:t>
            </a:r>
            <a:r>
              <a:rPr lang="zh-CN" altLang="en-US"/>
              <a:t>与 </a:t>
            </a:r>
            <a:r>
              <a:rPr lang="en-US" altLang="zh-CN"/>
              <a:t>2 </a:t>
            </a:r>
            <a:r>
              <a:rPr lang="zh-CN" altLang="en-US"/>
              <a:t>版本有很大区别</a:t>
            </a:r>
          </a:p>
          <a:p>
            <a:pPr lvl="1"/>
            <a:r>
              <a:rPr lang="nl-NL" altLang="zh-CN"/>
              <a:t>vue-cli 3 </a:t>
            </a:r>
            <a:r>
              <a:rPr lang="zh-CN" altLang="nl-NL"/>
              <a:t>是基于</a:t>
            </a:r>
            <a:r>
              <a:rPr lang="nl-NL" altLang="zh-CN"/>
              <a:t> webpack 4 </a:t>
            </a:r>
            <a:r>
              <a:rPr lang="zh-CN" altLang="nl-NL"/>
              <a:t>打造，</a:t>
            </a:r>
            <a:r>
              <a:rPr lang="nl-NL" altLang="zh-CN"/>
              <a:t>vue-cli 2 </a:t>
            </a:r>
            <a:r>
              <a:rPr lang="zh-CN" altLang="nl-NL"/>
              <a:t>还是</a:t>
            </a:r>
            <a:r>
              <a:rPr lang="nl-NL" altLang="zh-CN"/>
              <a:t> webapck 3</a:t>
            </a:r>
          </a:p>
          <a:p>
            <a:pPr lvl="1"/>
            <a:r>
              <a:rPr lang="en-US" altLang="zh-CN"/>
              <a:t>vue-cli 3 </a:t>
            </a:r>
            <a:r>
              <a:rPr lang="zh-CN" altLang="en-US"/>
              <a:t>的设计原则是“</a:t>
            </a:r>
            <a:r>
              <a:rPr lang="en-US" altLang="zh-CN"/>
              <a:t>0</a:t>
            </a:r>
            <a:r>
              <a:rPr lang="zh-CN" altLang="en-US"/>
              <a:t>配置”，移除的配置文件根目录下的，</a:t>
            </a:r>
            <a:r>
              <a:rPr lang="en-US" altLang="zh-CN"/>
              <a:t>build</a:t>
            </a:r>
            <a:r>
              <a:rPr lang="zh-CN" altLang="en-US"/>
              <a:t>和</a:t>
            </a:r>
            <a:r>
              <a:rPr lang="en-US" altLang="zh-CN"/>
              <a:t>config</a:t>
            </a:r>
            <a:r>
              <a:rPr lang="zh-CN" altLang="en-US"/>
              <a:t>等目录</a:t>
            </a:r>
          </a:p>
          <a:p>
            <a:pPr lvl="1"/>
            <a:r>
              <a:rPr lang="en-US" altLang="zh-CN"/>
              <a:t>vue-cli 3 </a:t>
            </a:r>
            <a:r>
              <a:rPr lang="zh-CN" altLang="en-US"/>
              <a:t>提供了 </a:t>
            </a:r>
            <a:r>
              <a:rPr lang="en-US" altLang="zh-CN"/>
              <a:t>vue ui </a:t>
            </a:r>
            <a:r>
              <a:rPr lang="zh-CN" altLang="en-US"/>
              <a:t>命令，提供了可视化配置，更加人性化</a:t>
            </a:r>
            <a:endParaRPr lang="en-US" altLang="zh-CN"/>
          </a:p>
          <a:p>
            <a:pPr lvl="1"/>
            <a:r>
              <a:rPr lang="zh-CN" altLang="en-US"/>
              <a:t>移除了</a:t>
            </a:r>
            <a:r>
              <a:rPr lang="en-US" altLang="zh-CN"/>
              <a:t>static</a:t>
            </a:r>
            <a:r>
              <a:rPr lang="zh-CN" altLang="en-US"/>
              <a:t>文件夹，新增了</a:t>
            </a:r>
            <a:r>
              <a:rPr lang="en-US" altLang="zh-CN"/>
              <a:t>public</a:t>
            </a:r>
            <a:r>
              <a:rPr lang="zh-CN" altLang="en-US"/>
              <a:t>文件夹，并且</a:t>
            </a:r>
            <a:r>
              <a:rPr lang="en-US" altLang="zh-CN"/>
              <a:t>index.html</a:t>
            </a:r>
            <a:r>
              <a:rPr lang="zh-CN" altLang="en-US"/>
              <a:t>移动到</a:t>
            </a:r>
            <a:r>
              <a:rPr lang="en-US" altLang="zh-CN"/>
              <a:t>public</a:t>
            </a:r>
            <a:r>
              <a:rPr lang="zh-CN" altLang="en-US"/>
              <a:t>中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4" name="AutoShape 1" descr="/src/471B83A0B21944A5A3ABC0503684A82B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759878"/>
            <a:ext cx="7305431" cy="166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92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Vue</a:t>
            </a:r>
            <a:r>
              <a:rPr kumimoji="1" lang="zh-CN" altLang="en-US"/>
              <a:t> </a:t>
            </a:r>
            <a:r>
              <a:rPr kumimoji="1" lang="en-US" altLang="zh-CN"/>
              <a:t>CLI3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19C089-1639-4D8D-91E6-2A51672F0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45" y="1404135"/>
            <a:ext cx="11528110" cy="472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56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目录结构详解</a:t>
            </a:r>
            <a:endParaRPr kumimoji="1"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EA1FD3FD-8D41-473D-9E99-AB2C24174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514" y="1238250"/>
            <a:ext cx="11363385" cy="544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37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配置去哪里了？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7716715" cy="5444088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altLang="zh-CN"/>
              <a:t>UI</a:t>
            </a:r>
            <a:r>
              <a:rPr lang="zh-CN" altLang="en-US"/>
              <a:t>方面的配置</a:t>
            </a:r>
          </a:p>
          <a:p>
            <a:pPr lvl="1"/>
            <a:r>
              <a:rPr lang="zh-CN" altLang="en-US"/>
              <a:t>启动配置服务器：</a:t>
            </a:r>
            <a:r>
              <a:rPr lang="en-US" altLang="zh-CN"/>
              <a:t>vue ui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96" y="2431057"/>
            <a:ext cx="7268308" cy="4083202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7971693" y="1238066"/>
            <a:ext cx="4126524" cy="544408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 marL="228600" indent="-228600" algn="l" defTabSz="731189" rtl="0" eaLnBrk="1" latinLnBrk="0" hangingPunct="1">
              <a:lnSpc>
                <a:spcPct val="150000"/>
              </a:lnSpc>
              <a:spcBef>
                <a:spcPts val="1439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731189" rtl="0" eaLnBrk="1" latinLnBrk="0" hangingPunct="1">
              <a:lnSpc>
                <a:spcPct val="150000"/>
              </a:lnSpc>
              <a:spcBef>
                <a:spcPts val="959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731189" rtl="0" eaLnBrk="1" latinLnBrk="0" hangingPunct="1">
              <a:lnSpc>
                <a:spcPct val="150000"/>
              </a:lnSpc>
              <a:spcBef>
                <a:spcPts val="48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731189" rtl="0" eaLnBrk="1" latinLnBrk="0" hangingPunct="1">
              <a:lnSpc>
                <a:spcPct val="150000"/>
              </a:lnSpc>
              <a:spcBef>
                <a:spcPts val="48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731189" rtl="0" eaLnBrk="1" latinLnBrk="0" hangingPunct="1">
              <a:lnSpc>
                <a:spcPct val="150000"/>
              </a:lnSpc>
              <a:spcBef>
                <a:spcPts val="48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965169" indent="-138926" algn="l" defTabSz="731189" rtl="0" eaLnBrk="1" latinLnBrk="0" hangingPunct="1">
              <a:spcBef>
                <a:spcPts val="480"/>
              </a:spcBef>
              <a:buClr>
                <a:schemeClr val="accent1"/>
              </a:buClr>
              <a:buFont typeface="Arial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4095" indent="-138926" algn="l" defTabSz="731189" rtl="0" eaLnBrk="1" latinLnBrk="0" hangingPunct="1">
              <a:spcBef>
                <a:spcPts val="480"/>
              </a:spcBef>
              <a:buClr>
                <a:schemeClr val="accent1"/>
              </a:buClr>
              <a:buFont typeface="Arial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43022" indent="-138926" algn="l" defTabSz="731189" rtl="0" eaLnBrk="1" latinLnBrk="0" hangingPunct="1">
              <a:spcBef>
                <a:spcPts val="480"/>
              </a:spcBef>
              <a:buClr>
                <a:schemeClr val="accent1"/>
              </a:buClr>
              <a:buFont typeface="Arial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81948" indent="-138926" algn="l" defTabSz="731189" rtl="0" eaLnBrk="1" latinLnBrk="0" hangingPunct="1">
              <a:spcBef>
                <a:spcPts val="480"/>
              </a:spcBef>
              <a:buClr>
                <a:schemeClr val="accent1"/>
              </a:buClr>
              <a:buFont typeface="Arial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一大堆配置文件去哪里了？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605" y="1726359"/>
            <a:ext cx="35687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4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自定义配置：起别名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DEA78FDE-500D-4E55-8AA8-A57978E2CE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110" y="1238250"/>
            <a:ext cx="5819110" cy="544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117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60CD83-7DC5-47FD-A66A-508DE31BC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Vue CLI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0DB7CC-6ED4-48B4-B107-F0E8D7CD3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>
                <a:latin typeface="Microsoft YaHei" charset="-122"/>
                <a:ea typeface="Microsoft YaHei" charset="-122"/>
                <a:cs typeface="Microsoft YaHei" charset="-122"/>
              </a:rPr>
              <a:t>如果你只是简单写几个</a:t>
            </a:r>
            <a:r>
              <a:rPr kumimoji="1" lang="en-US" altLang="zh-CN">
                <a:latin typeface="Microsoft YaHei" charset="-122"/>
                <a:ea typeface="Microsoft YaHei" charset="-122"/>
                <a:cs typeface="Microsoft YaHei" charset="-122"/>
              </a:rPr>
              <a:t>Vue</a:t>
            </a:r>
            <a:r>
              <a:rPr kumimoji="1" lang="zh-CN" altLang="en-US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kumimoji="1" lang="en-US" altLang="zh-CN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Demo</a:t>
            </a:r>
            <a:r>
              <a:rPr kumimoji="1" lang="zh-CN" altLang="en-US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程序</a:t>
            </a:r>
            <a:r>
              <a:rPr kumimoji="1" lang="en-US" altLang="zh-CN"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kumimoji="1" lang="zh-CN" altLang="en-US">
                <a:latin typeface="Microsoft YaHei" charset="-122"/>
                <a:ea typeface="Microsoft YaHei" charset="-122"/>
                <a:cs typeface="Microsoft YaHei" charset="-122"/>
              </a:rPr>
              <a:t> 那么你不需要</a:t>
            </a:r>
            <a:r>
              <a:rPr kumimoji="1" lang="en-US" altLang="zh-CN">
                <a:latin typeface="Microsoft YaHei" charset="-122"/>
                <a:ea typeface="Microsoft YaHei" charset="-122"/>
                <a:cs typeface="Microsoft YaHei" charset="-122"/>
              </a:rPr>
              <a:t>Vue</a:t>
            </a:r>
            <a:r>
              <a:rPr kumimoji="1" lang="zh-CN" altLang="en-US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>
                <a:latin typeface="Microsoft YaHei" charset="-122"/>
                <a:ea typeface="Microsoft YaHei" charset="-122"/>
                <a:cs typeface="Microsoft YaHei" charset="-122"/>
              </a:rPr>
              <a:t>CLI.</a:t>
            </a:r>
          </a:p>
          <a:p>
            <a:r>
              <a:rPr kumimoji="1" lang="zh-CN" altLang="en-US">
                <a:latin typeface="Microsoft YaHei" charset="-122"/>
                <a:ea typeface="Microsoft YaHei" charset="-122"/>
                <a:cs typeface="Microsoft YaHei" charset="-122"/>
              </a:rPr>
              <a:t>如果你在</a:t>
            </a:r>
            <a:r>
              <a:rPr kumimoji="1" lang="zh-CN" altLang="en-US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开发大型项目</a:t>
            </a:r>
            <a:r>
              <a:rPr kumimoji="1" lang="en-US" altLang="zh-CN"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kumimoji="1" lang="zh-CN" altLang="en-US">
                <a:latin typeface="Microsoft YaHei" charset="-122"/>
                <a:ea typeface="Microsoft YaHei" charset="-122"/>
                <a:cs typeface="Microsoft YaHei" charset="-122"/>
              </a:rPr>
              <a:t> 那么你需要</a:t>
            </a:r>
            <a:r>
              <a:rPr kumimoji="1" lang="en-US" altLang="zh-CN"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kumimoji="1" lang="zh-CN" altLang="en-US">
                <a:latin typeface="Microsoft YaHei" charset="-122"/>
                <a:ea typeface="Microsoft YaHei" charset="-122"/>
                <a:cs typeface="Microsoft YaHei" charset="-122"/>
              </a:rPr>
              <a:t> 并且必然</a:t>
            </a:r>
            <a:r>
              <a:rPr kumimoji="1" lang="zh-CN" altLang="en-US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需要使用</a:t>
            </a:r>
            <a:r>
              <a:rPr kumimoji="1" lang="en-US" altLang="zh-CN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Vue</a:t>
            </a:r>
            <a:r>
              <a:rPr kumimoji="1" lang="zh-CN" altLang="en-US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CLI</a:t>
            </a:r>
          </a:p>
          <a:p>
            <a:pPr lvl="1"/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使用</a:t>
            </a:r>
            <a:r>
              <a:rPr lang="en-US" altLang="zh-CN">
                <a:latin typeface="Microsoft YaHei" charset="-122"/>
                <a:ea typeface="Microsoft YaHei" charset="-122"/>
                <a:cs typeface="Microsoft YaHei" charset="-122"/>
              </a:rPr>
              <a:t>Vue.js</a:t>
            </a: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开发大型应用时，我们需要考虑代码目录结构、项目结构和部署、热加载、代码单元测试等事情。</a:t>
            </a:r>
            <a:endParaRPr lang="en-US" altLang="zh-CN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如果每个项目都要手动完成这些工作，那无以效率比较低效，所以通常我们会使用一些脚手架工具来帮助完成这些事情。</a:t>
            </a:r>
            <a:endParaRPr lang="en-US" altLang="zh-CN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en-US" altLang="zh-CN" b="1">
                <a:latin typeface="Microsoft YaHei" charset="-122"/>
                <a:ea typeface="Microsoft YaHei" charset="-122"/>
                <a:cs typeface="Microsoft YaHei" charset="-122"/>
              </a:rPr>
              <a:t>CLI</a:t>
            </a:r>
            <a:r>
              <a:rPr kumimoji="1" lang="zh-CN" altLang="en-US" b="1">
                <a:latin typeface="Microsoft YaHei" charset="-122"/>
                <a:ea typeface="Microsoft YaHei" charset="-122"/>
                <a:cs typeface="Microsoft YaHei" charset="-122"/>
              </a:rPr>
              <a:t>是什么意思</a:t>
            </a:r>
            <a:r>
              <a:rPr kumimoji="1" lang="en-US" altLang="zh-CN" b="1">
                <a:latin typeface="Microsoft YaHei" charset="-122"/>
                <a:ea typeface="Microsoft YaHei" charset="-122"/>
                <a:cs typeface="Microsoft YaHei" charset="-122"/>
              </a:rPr>
              <a:t>?</a:t>
            </a:r>
          </a:p>
          <a:p>
            <a:pPr lvl="1"/>
            <a:r>
              <a:rPr lang="en-US" altLang="zh-CN">
                <a:latin typeface="Microsoft YaHei" charset="-122"/>
                <a:ea typeface="Microsoft YaHei" charset="-122"/>
                <a:cs typeface="Microsoft YaHei" charset="-122"/>
              </a:rPr>
              <a:t>CLI</a:t>
            </a: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是</a:t>
            </a:r>
            <a:r>
              <a:rPr lang="en-US" altLang="zh-CN">
                <a:latin typeface="Microsoft YaHei" charset="-122"/>
                <a:ea typeface="Microsoft YaHei" charset="-122"/>
                <a:cs typeface="Microsoft YaHei" charset="-122"/>
              </a:rPr>
              <a:t>Command-Line Interface,</a:t>
            </a: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 翻译为命令行界面</a:t>
            </a:r>
            <a:r>
              <a:rPr lang="en-US" altLang="zh-CN"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 但是俗称</a:t>
            </a:r>
            <a:r>
              <a:rPr lang="zh-CN" altLang="en-US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脚手架</a:t>
            </a:r>
            <a:r>
              <a:rPr lang="en-US" altLang="zh-CN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</a:p>
          <a:p>
            <a:pPr lvl="1"/>
            <a:r>
              <a:rPr lang="en-US" altLang="zh-CN">
                <a:latin typeface="Microsoft YaHei" charset="-122"/>
                <a:ea typeface="Microsoft YaHei" charset="-122"/>
                <a:cs typeface="Microsoft YaHei" charset="-122"/>
              </a:rPr>
              <a:t>Vue</a:t>
            </a: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>
                <a:latin typeface="Microsoft YaHei" charset="-122"/>
                <a:ea typeface="Microsoft YaHei" charset="-122"/>
                <a:cs typeface="Microsoft YaHei" charset="-122"/>
              </a:rPr>
              <a:t>CLI</a:t>
            </a: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是</a:t>
            </a:r>
            <a:r>
              <a:rPr lang="zh-CN" altLang="en-US"/>
              <a:t>一个官方发布 </a:t>
            </a:r>
            <a:r>
              <a:rPr lang="en-US" altLang="zh-CN"/>
              <a:t>vue.js </a:t>
            </a:r>
            <a:r>
              <a:rPr lang="zh-CN" altLang="en-US"/>
              <a:t>项目脚手架</a:t>
            </a:r>
            <a:endParaRPr lang="en-US" altLang="zh-CN"/>
          </a:p>
          <a:p>
            <a:pPr lvl="1"/>
            <a:r>
              <a:rPr lang="zh-CN" altLang="en-US"/>
              <a:t>使用 </a:t>
            </a:r>
            <a:r>
              <a:rPr lang="en-US" altLang="zh-CN"/>
              <a:t>vue-cli </a:t>
            </a:r>
            <a:r>
              <a:rPr lang="zh-CN" altLang="en-US"/>
              <a:t>可以快速搭建</a:t>
            </a:r>
            <a:r>
              <a:rPr lang="en-US" altLang="zh-CN"/>
              <a:t>Vue</a:t>
            </a:r>
            <a:r>
              <a:rPr lang="zh-CN" altLang="en-US"/>
              <a:t>开发环境以及对应的</a:t>
            </a:r>
            <a:r>
              <a:rPr lang="en-US" altLang="zh-CN"/>
              <a:t>webpack</a:t>
            </a:r>
            <a:r>
              <a:rPr lang="zh-CN" altLang="en-US"/>
              <a:t>配置</a:t>
            </a:r>
            <a:r>
              <a:rPr lang="en-US" altLang="zh-CN"/>
              <a:t>.</a:t>
            </a:r>
            <a:endParaRPr lang="en-US" altLang="zh-CN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>
                <a:latin typeface="Microsoft YaHei" charset="-122"/>
                <a:ea typeface="Microsoft YaHei" charset="-122"/>
                <a:cs typeface="Microsoft YaHei" charset="-122"/>
              </a:rPr>
              <a:t>脚手架长什么样子</a:t>
            </a:r>
            <a:r>
              <a:rPr kumimoji="1" lang="en-US" altLang="zh-CN">
                <a:latin typeface="Microsoft YaHei" charset="-122"/>
                <a:ea typeface="Microsoft YaHei" charset="-122"/>
                <a:cs typeface="Microsoft YaHei" charset="-122"/>
              </a:rPr>
              <a:t>?</a:t>
            </a:r>
          </a:p>
          <a:p>
            <a:endParaRPr lang="zh-CN" altLang="en-US"/>
          </a:p>
        </p:txBody>
      </p:sp>
      <p:pic>
        <p:nvPicPr>
          <p:cNvPr id="4" name="Picture 2" descr="https://pic1.zhimg.com/80/dabac18440345211cacf0a17b57d8be0_hd.jpg">
            <a:extLst>
              <a:ext uri="{FF2B5EF4-FFF2-40B4-BE49-F238E27FC236}">
                <a16:creationId xmlns:a16="http://schemas.microsoft.com/office/drawing/2014/main" id="{F85C86C7-14B7-4D1F-974D-63D1A5959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625" y="4018726"/>
            <a:ext cx="3690345" cy="246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88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Vue</a:t>
            </a:r>
            <a:r>
              <a:rPr lang="zh-CN" altLang="en-US"/>
              <a:t> </a:t>
            </a:r>
            <a:r>
              <a:rPr lang="en-US" altLang="zh-CN"/>
              <a:t>CLI</a:t>
            </a:r>
            <a:r>
              <a:rPr lang="zh-CN" altLang="en-US"/>
              <a:t>使用前提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Node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/>
              <a:t>安装</a:t>
            </a:r>
            <a:r>
              <a:rPr kumimoji="1" lang="en-US" altLang="zh-CN" b="1"/>
              <a:t>NodeJS</a:t>
            </a:r>
          </a:p>
          <a:p>
            <a:pPr lvl="1">
              <a:lnSpc>
                <a:spcPct val="150000"/>
              </a:lnSpc>
            </a:pPr>
            <a:r>
              <a:rPr kumimoji="1" lang="zh-CN" altLang="en-US"/>
              <a:t>可以直接在官方网站中下载安装</a:t>
            </a:r>
            <a:r>
              <a:rPr kumimoji="1" lang="en-US" altLang="zh-CN"/>
              <a:t>.</a:t>
            </a:r>
          </a:p>
          <a:p>
            <a:pPr lvl="1">
              <a:lnSpc>
                <a:spcPct val="150000"/>
              </a:lnSpc>
            </a:pPr>
            <a:r>
              <a:rPr kumimoji="1" lang="zh-CN" altLang="en-US"/>
              <a:t>网址</a:t>
            </a:r>
            <a:r>
              <a:rPr kumimoji="1" lang="en-US" altLang="zh-CN"/>
              <a:t>:</a:t>
            </a:r>
            <a:r>
              <a:rPr kumimoji="1" lang="zh-CN" altLang="en-US"/>
              <a:t> </a:t>
            </a:r>
            <a:r>
              <a:rPr lang="en-US" altLang="zh-CN"/>
              <a:t>http://nodejs.cn/download/</a:t>
            </a:r>
            <a:endParaRPr kumimoji="1" lang="en-US" altLang="zh-CN"/>
          </a:p>
          <a:p>
            <a:pPr>
              <a:lnSpc>
                <a:spcPct val="150000"/>
              </a:lnSpc>
            </a:pPr>
            <a:r>
              <a:rPr kumimoji="1" lang="zh-CN" altLang="en-US" b="1"/>
              <a:t>检测安装的版本</a:t>
            </a:r>
            <a:endParaRPr kumimoji="1" lang="en-US" altLang="zh-CN" b="1"/>
          </a:p>
          <a:p>
            <a:pPr lvl="1">
              <a:lnSpc>
                <a:spcPct val="150000"/>
              </a:lnSpc>
            </a:pPr>
            <a:r>
              <a:rPr kumimoji="1" lang="zh-CN" altLang="en-US"/>
              <a:t>默认情况下自动安装</a:t>
            </a:r>
            <a:r>
              <a:rPr kumimoji="1" lang="en-US" altLang="zh-CN"/>
              <a:t>Node</a:t>
            </a:r>
            <a:r>
              <a:rPr kumimoji="1" lang="zh-CN" altLang="en-US"/>
              <a:t>和</a:t>
            </a:r>
            <a:r>
              <a:rPr kumimoji="1" lang="en-US" altLang="zh-CN"/>
              <a:t>NPM</a:t>
            </a:r>
          </a:p>
          <a:p>
            <a:pPr lvl="1">
              <a:lnSpc>
                <a:spcPct val="150000"/>
              </a:lnSpc>
            </a:pPr>
            <a:r>
              <a:rPr kumimoji="1" lang="en-US" altLang="zh-CN"/>
              <a:t>Node</a:t>
            </a:r>
            <a:r>
              <a:rPr kumimoji="1" lang="zh-CN" altLang="en-US"/>
              <a:t>环境要求</a:t>
            </a:r>
            <a:r>
              <a:rPr kumimoji="1" lang="en-US" altLang="zh-CN"/>
              <a:t>8.9</a:t>
            </a:r>
            <a:r>
              <a:rPr kumimoji="1" lang="zh-CN" altLang="en-US"/>
              <a:t>以上或者更高版本</a:t>
            </a:r>
            <a:endParaRPr kumimoji="1" lang="en-US" altLang="zh-CN"/>
          </a:p>
          <a:p>
            <a:pPr>
              <a:lnSpc>
                <a:spcPct val="150000"/>
              </a:lnSpc>
            </a:pPr>
            <a:endParaRPr kumimoji="1" lang="en-US" altLang="zh-CN"/>
          </a:p>
          <a:p>
            <a:pPr>
              <a:lnSpc>
                <a:spcPct val="150000"/>
              </a:lnSpc>
            </a:pPr>
            <a:endParaRPr kumimoji="1" lang="en-US" altLang="zh-CN"/>
          </a:p>
          <a:p>
            <a:pPr>
              <a:lnSpc>
                <a:spcPct val="150000"/>
              </a:lnSpc>
            </a:pPr>
            <a:r>
              <a:rPr kumimoji="1" lang="zh-CN" altLang="en-US" b="1"/>
              <a:t>什么是</a:t>
            </a:r>
            <a:r>
              <a:rPr kumimoji="1" lang="en-US" altLang="zh-CN" b="1"/>
              <a:t>NPM</a:t>
            </a:r>
            <a:r>
              <a:rPr kumimoji="1" lang="zh-CN" altLang="en-US" b="1"/>
              <a:t>呢</a:t>
            </a:r>
            <a:r>
              <a:rPr kumimoji="1" lang="en-US" altLang="zh-CN" b="1"/>
              <a:t>?</a:t>
            </a:r>
          </a:p>
          <a:p>
            <a:pPr lvl="1">
              <a:lnSpc>
                <a:spcPct val="150000"/>
              </a:lnSpc>
            </a:pPr>
            <a:r>
              <a:rPr lang="en-US" altLang="zh-CN"/>
              <a:t>NPM</a:t>
            </a:r>
            <a:r>
              <a:rPr lang="zh-CN" altLang="en-US"/>
              <a:t>的全称是</a:t>
            </a:r>
            <a:r>
              <a:rPr lang="en-US" altLang="zh-CN"/>
              <a:t>Node Package Manager</a:t>
            </a:r>
          </a:p>
          <a:p>
            <a:pPr lvl="1">
              <a:lnSpc>
                <a:spcPct val="150000"/>
              </a:lnSpc>
            </a:pPr>
            <a:r>
              <a:rPr lang="zh-CN" altLang="en-US"/>
              <a:t>是一个</a:t>
            </a:r>
            <a:r>
              <a:rPr lang="en-US" altLang="zh-CN"/>
              <a:t>NodeJS</a:t>
            </a:r>
            <a:r>
              <a:rPr lang="zh-CN" altLang="en-US"/>
              <a:t>包管理和分发工具，已经成为了非官方的发布</a:t>
            </a:r>
            <a:r>
              <a:rPr lang="en-US" altLang="zh-CN"/>
              <a:t>Node</a:t>
            </a:r>
            <a:r>
              <a:rPr lang="zh-CN" altLang="en-US"/>
              <a:t>模块（包）的标准。</a:t>
            </a:r>
            <a:endParaRPr lang="en-US" altLang="zh-CN"/>
          </a:p>
          <a:p>
            <a:pPr lvl="1">
              <a:lnSpc>
                <a:spcPct val="150000"/>
              </a:lnSpc>
            </a:pPr>
            <a:r>
              <a:rPr kumimoji="1" lang="zh-CN" altLang="en-US"/>
              <a:t>后续我们会经常使用</a:t>
            </a:r>
            <a:r>
              <a:rPr kumimoji="1" lang="en-US" altLang="zh-CN"/>
              <a:t>NPM</a:t>
            </a:r>
            <a:r>
              <a:rPr kumimoji="1" lang="zh-CN" altLang="en-US"/>
              <a:t>来安装一些开发过程中依赖包</a:t>
            </a:r>
            <a:r>
              <a:rPr kumimoji="1" lang="en-US" altLang="zh-CN"/>
              <a:t>.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78" y="3861555"/>
            <a:ext cx="2743200" cy="787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 flipH="1">
            <a:off x="5193321" y="1758460"/>
            <a:ext cx="6646986" cy="2308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/>
              <a:t>cnpm</a:t>
            </a:r>
            <a:r>
              <a:rPr lang="zh-CN" altLang="en-US"/>
              <a:t>安装</a:t>
            </a:r>
          </a:p>
          <a:p>
            <a:r>
              <a:rPr lang="zh-CN" altLang="en-US"/>
              <a:t>由于国内直接使用 </a:t>
            </a:r>
            <a:r>
              <a:rPr lang="en-US" altLang="zh-CN"/>
              <a:t>npm </a:t>
            </a:r>
            <a:r>
              <a:rPr lang="zh-CN" altLang="en-US"/>
              <a:t>的官方镜像是非常慢的，这里推荐使用淘宝 </a:t>
            </a:r>
            <a:r>
              <a:rPr lang="en-US" altLang="zh-CN"/>
              <a:t>NPM </a:t>
            </a:r>
            <a:r>
              <a:rPr lang="zh-CN" altLang="en-US"/>
              <a:t>镜像。</a:t>
            </a:r>
            <a:endParaRPr lang="en-US" altLang="zh-CN"/>
          </a:p>
          <a:p>
            <a:r>
              <a:rPr lang="zh-CN" altLang="en-US"/>
              <a:t>你可以使用淘宝定制的 </a:t>
            </a:r>
            <a:r>
              <a:rPr lang="en-US" altLang="zh-CN"/>
              <a:t>cnpm (gzip </a:t>
            </a:r>
            <a:r>
              <a:rPr lang="zh-CN" altLang="en-US"/>
              <a:t>压缩支持</a:t>
            </a:r>
            <a:r>
              <a:rPr lang="en-US" altLang="zh-CN"/>
              <a:t>) </a:t>
            </a:r>
            <a:r>
              <a:rPr lang="zh-CN" altLang="en-US"/>
              <a:t>命令行工具代替默认的 </a:t>
            </a:r>
            <a:r>
              <a:rPr lang="en-US" altLang="zh-CN"/>
              <a:t>npm:</a:t>
            </a:r>
          </a:p>
          <a:p>
            <a:r>
              <a:rPr lang="en-US" altLang="zh-CN">
                <a:solidFill>
                  <a:schemeClr val="accent4">
                    <a:lumMod val="60000"/>
                    <a:lumOff val="40000"/>
                  </a:schemeClr>
                </a:solidFill>
              </a:rPr>
              <a:t>npm install -g cnpm --registry=https://registry.npm.taobao.org</a:t>
            </a:r>
          </a:p>
          <a:p>
            <a:r>
              <a:rPr lang="zh-CN" altLang="en-US"/>
              <a:t>这样就可以使用 </a:t>
            </a:r>
            <a:r>
              <a:rPr lang="en-US" altLang="zh-CN"/>
              <a:t>cnpm </a:t>
            </a:r>
            <a:r>
              <a:rPr lang="zh-CN" altLang="en-US"/>
              <a:t>命令来安装模块了：</a:t>
            </a:r>
            <a:endParaRPr lang="en-US" altLang="zh-CN"/>
          </a:p>
          <a:p>
            <a:r>
              <a:rPr lang="en-US" altLang="zh-CN">
                <a:solidFill>
                  <a:schemeClr val="accent4">
                    <a:lumMod val="60000"/>
                    <a:lumOff val="40000"/>
                  </a:schemeClr>
                </a:solidFill>
              </a:rPr>
              <a:t>cnpm install [name]</a:t>
            </a:r>
            <a:endParaRPr kumimoji="1" lang="zh-CN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48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Vue</a:t>
            </a:r>
            <a:r>
              <a:rPr lang="zh-CN" altLang="en-US"/>
              <a:t> </a:t>
            </a:r>
            <a:r>
              <a:rPr lang="en-US" altLang="zh-CN"/>
              <a:t>CLI</a:t>
            </a:r>
            <a:r>
              <a:rPr lang="zh-CN" altLang="en-US"/>
              <a:t>使用前提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Webpack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/>
              <a:t>Vue.js</a:t>
            </a:r>
            <a:r>
              <a:rPr lang="zh-CN" altLang="en-US"/>
              <a:t>官方脚手架工具就使用了</a:t>
            </a:r>
            <a:r>
              <a:rPr lang="en-US" altLang="zh-CN"/>
              <a:t>webpack</a:t>
            </a:r>
            <a:r>
              <a:rPr lang="zh-CN" altLang="en-US"/>
              <a:t>模板</a:t>
            </a:r>
            <a:endParaRPr lang="en-US" altLang="zh-CN"/>
          </a:p>
          <a:p>
            <a:pPr lvl="1">
              <a:lnSpc>
                <a:spcPct val="150000"/>
              </a:lnSpc>
            </a:pPr>
            <a:r>
              <a:rPr lang="zh-CN" altLang="en-US"/>
              <a:t>对所有的资源会压缩等优化操作</a:t>
            </a:r>
            <a:endParaRPr lang="en-US" altLang="zh-CN"/>
          </a:p>
          <a:p>
            <a:pPr lvl="1">
              <a:lnSpc>
                <a:spcPct val="150000"/>
              </a:lnSpc>
            </a:pPr>
            <a:r>
              <a:rPr lang="zh-CN" altLang="en-US"/>
              <a:t>它在开发过程中提供了一套完整的功能，能够使得我们开发过程中变得高效。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Webpack</a:t>
            </a:r>
            <a:r>
              <a:rPr lang="zh-CN" altLang="en-US"/>
              <a:t>的全局安装</a:t>
            </a:r>
            <a:endParaRPr lang="en-US" altLang="zh-CN"/>
          </a:p>
          <a:p>
            <a:pPr lvl="1"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</a:rPr>
              <a:t>npm install webpack -g</a:t>
            </a:r>
            <a:endParaRPr lang="zh-CN" altLang="en-US">
              <a:solidFill>
                <a:srgbClr val="FF0000"/>
              </a:solidFill>
            </a:endParaRPr>
          </a:p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324598-F24D-4556-BF5B-D38E1AB8F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05" y="3697797"/>
            <a:ext cx="6537614" cy="288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1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Vue</a:t>
            </a:r>
            <a:r>
              <a:rPr kumimoji="1" lang="zh-CN" altLang="en-US"/>
              <a:t> </a:t>
            </a:r>
            <a:r>
              <a:rPr kumimoji="1" lang="en-US" altLang="zh-CN"/>
              <a:t>CLI</a:t>
            </a:r>
            <a:r>
              <a:rPr kumimoji="1" lang="zh-CN" altLang="en-US"/>
              <a:t>的使用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/>
              <a:t>安装</a:t>
            </a:r>
            <a:r>
              <a:rPr kumimoji="1" lang="en-US" altLang="zh-CN"/>
              <a:t>Vue</a:t>
            </a:r>
            <a:r>
              <a:rPr kumimoji="1" lang="zh-CN" altLang="en-US"/>
              <a:t>脚手架</a:t>
            </a:r>
            <a:endParaRPr kumimoji="1" lang="en-US" altLang="zh-CN"/>
          </a:p>
          <a:p>
            <a:pPr lvl="1"/>
            <a:r>
              <a:rPr lang="en-US" altLang="zh-CN"/>
              <a:t>npm install -g @vue/cli</a:t>
            </a:r>
          </a:p>
          <a:p>
            <a:endParaRPr kumimoji="1" lang="en-US" altLang="zh-CN"/>
          </a:p>
          <a:p>
            <a:r>
              <a:rPr kumimoji="1" lang="zh-CN" altLang="en-US"/>
              <a:t>注意：上面安装的是</a:t>
            </a:r>
            <a:r>
              <a:rPr kumimoji="1" lang="en-US" altLang="zh-CN"/>
              <a:t>Vue</a:t>
            </a:r>
            <a:r>
              <a:rPr kumimoji="1" lang="zh-CN" altLang="en-US"/>
              <a:t> </a:t>
            </a:r>
            <a:r>
              <a:rPr kumimoji="1" lang="en-US" altLang="zh-CN"/>
              <a:t>CLI3</a:t>
            </a:r>
            <a:r>
              <a:rPr kumimoji="1" lang="zh-CN" altLang="en-US"/>
              <a:t>的版本，如果需要想按照</a:t>
            </a:r>
            <a:r>
              <a:rPr kumimoji="1" lang="en-US" altLang="zh-CN"/>
              <a:t>Vue</a:t>
            </a:r>
            <a:r>
              <a:rPr kumimoji="1" lang="zh-CN" altLang="en-US"/>
              <a:t> </a:t>
            </a:r>
            <a:r>
              <a:rPr kumimoji="1" lang="en-US" altLang="zh-CN"/>
              <a:t>CLI2</a:t>
            </a:r>
            <a:r>
              <a:rPr kumimoji="1" lang="zh-CN" altLang="en-US"/>
              <a:t>的方式初始化项目时不可以的。</a:t>
            </a:r>
            <a:endParaRPr kumimoji="1" lang="en-US" altLang="zh-CN"/>
          </a:p>
          <a:p>
            <a:endParaRPr lang="zh-CN" altLang="en-US">
              <a:solidFill>
                <a:srgbClr val="353535"/>
              </a:solidFill>
              <a:latin typeface="AppleSystemUIFont" charset="0"/>
            </a:endParaRPr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/>
              <a:t>Vue</a:t>
            </a:r>
            <a:r>
              <a:rPr kumimoji="1" lang="zh-CN" altLang="en-US"/>
              <a:t> </a:t>
            </a:r>
            <a:r>
              <a:rPr kumimoji="1" lang="en-US" altLang="zh-CN"/>
              <a:t>CLI2</a:t>
            </a:r>
            <a:r>
              <a:rPr kumimoji="1" lang="zh-CN" altLang="en-US"/>
              <a:t>初始化项目</a:t>
            </a:r>
            <a:endParaRPr kumimoji="1" lang="en-US" altLang="zh-CN"/>
          </a:p>
          <a:p>
            <a:pPr lvl="1"/>
            <a:r>
              <a:rPr lang="en-US" altLang="zh-CN">
                <a:solidFill>
                  <a:srgbClr val="FFC000"/>
                </a:solidFill>
              </a:rPr>
              <a:t>vue init webpack my-project</a:t>
            </a:r>
            <a:endParaRPr kumimoji="1" lang="en-US" altLang="zh-CN">
              <a:solidFill>
                <a:srgbClr val="FFC000"/>
              </a:solidFill>
            </a:endParaRPr>
          </a:p>
          <a:p>
            <a:r>
              <a:rPr kumimoji="1" lang="en-US" altLang="zh-CN"/>
              <a:t>Vue</a:t>
            </a:r>
            <a:r>
              <a:rPr kumimoji="1" lang="zh-CN" altLang="en-US"/>
              <a:t> </a:t>
            </a:r>
            <a:r>
              <a:rPr kumimoji="1" lang="en-US" altLang="zh-CN"/>
              <a:t>CLI3</a:t>
            </a:r>
            <a:r>
              <a:rPr kumimoji="1" lang="zh-CN" altLang="en-US"/>
              <a:t>初始化项目</a:t>
            </a:r>
            <a:endParaRPr kumimoji="1" lang="en-US" altLang="zh-CN"/>
          </a:p>
          <a:p>
            <a:pPr lvl="1"/>
            <a:r>
              <a:rPr kumimoji="1" lang="en-US" altLang="zh-CN">
                <a:solidFill>
                  <a:srgbClr val="FFC000"/>
                </a:solidFill>
              </a:rPr>
              <a:t>vue</a:t>
            </a:r>
            <a:r>
              <a:rPr kumimoji="1" lang="zh-CN" altLang="en-US">
                <a:solidFill>
                  <a:srgbClr val="FFC000"/>
                </a:solidFill>
              </a:rPr>
              <a:t> </a:t>
            </a:r>
            <a:r>
              <a:rPr kumimoji="1" lang="en-US" altLang="zh-CN">
                <a:solidFill>
                  <a:srgbClr val="FFC000"/>
                </a:solidFill>
              </a:rPr>
              <a:t>create</a:t>
            </a:r>
            <a:r>
              <a:rPr kumimoji="1" lang="zh-CN" altLang="en-US">
                <a:solidFill>
                  <a:srgbClr val="FFC000"/>
                </a:solidFill>
              </a:rPr>
              <a:t> </a:t>
            </a:r>
            <a:r>
              <a:rPr kumimoji="1" lang="en-US" altLang="zh-CN">
                <a:solidFill>
                  <a:srgbClr val="FFC000"/>
                </a:solidFill>
              </a:rPr>
              <a:t>my-project</a:t>
            </a:r>
            <a:endParaRPr kumimoji="1" lang="zh-CN" altLang="en-US">
              <a:solidFill>
                <a:srgbClr val="FFC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508" y="2116159"/>
            <a:ext cx="3454400" cy="444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63" y="2983810"/>
            <a:ext cx="5238074" cy="164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4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Vue</a:t>
            </a:r>
            <a:r>
              <a:rPr kumimoji="1" lang="zh-CN" altLang="en-US"/>
              <a:t> </a:t>
            </a:r>
            <a:r>
              <a:rPr kumimoji="1" lang="en-US" altLang="zh-CN"/>
              <a:t>CLI2</a:t>
            </a:r>
            <a:r>
              <a:rPr kumimoji="1" lang="zh-CN" altLang="en-US"/>
              <a:t>详解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5131BB-4B58-4741-A518-A4ACCF9E0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47" y="1303398"/>
            <a:ext cx="11479306" cy="529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70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目录结构详解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C52A52C-A140-40F7-AE15-28902DC90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264" y="1238250"/>
            <a:ext cx="8425060" cy="544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23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/>
                </a:solidFill>
              </a:rPr>
              <a:t>Runtime-Compiler</a:t>
            </a:r>
            <a:r>
              <a:rPr lang="zh-CN" altLang="en-US">
                <a:solidFill>
                  <a:schemeClr val="tx1"/>
                </a:solidFill>
              </a:rPr>
              <a:t>和</a:t>
            </a:r>
            <a:r>
              <a:rPr lang="en-US" altLang="zh-CN">
                <a:solidFill>
                  <a:schemeClr val="tx1"/>
                </a:solidFill>
              </a:rPr>
              <a:t>Runtime-only</a:t>
            </a:r>
            <a:r>
              <a:rPr lang="zh-CN" altLang="en-US">
                <a:solidFill>
                  <a:schemeClr val="tx1"/>
                </a:solidFill>
              </a:rPr>
              <a:t>的区别</a:t>
            </a:r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2157046"/>
            <a:ext cx="6515034" cy="4525107"/>
          </a:xfrm>
        </p:spPr>
        <p:txBody>
          <a:bodyPr/>
          <a:lstStyle/>
          <a:p>
            <a:r>
              <a:rPr kumimoji="1" lang="zh-CN" altLang="en-US"/>
              <a:t>简单总结</a:t>
            </a:r>
            <a:endParaRPr kumimoji="1" lang="en-US" altLang="zh-CN"/>
          </a:p>
          <a:p>
            <a:pPr lvl="1"/>
            <a:r>
              <a:rPr kumimoji="1" lang="zh-CN" altLang="en-US"/>
              <a:t>如果在之后的开发中，你依然使用</a:t>
            </a:r>
            <a:r>
              <a:rPr kumimoji="1" lang="en-US" altLang="zh-CN"/>
              <a:t>template</a:t>
            </a:r>
            <a:r>
              <a:rPr kumimoji="1" lang="zh-CN" altLang="en-US"/>
              <a:t>，就需要选择</a:t>
            </a:r>
            <a:r>
              <a:rPr kumimoji="1" lang="en-US" altLang="zh-CN"/>
              <a:t>Runtime-Compiler</a:t>
            </a:r>
          </a:p>
          <a:p>
            <a:pPr lvl="1"/>
            <a:r>
              <a:rPr kumimoji="1" lang="zh-CN" altLang="en-US"/>
              <a:t>如果你之后的开发中，使用的是</a:t>
            </a:r>
            <a:r>
              <a:rPr kumimoji="1" lang="en-US" altLang="zh-CN"/>
              <a:t>.vue</a:t>
            </a:r>
            <a:r>
              <a:rPr kumimoji="1" lang="zh-CN" altLang="en-US"/>
              <a:t>文件夹开发，那么可以选择</a:t>
            </a:r>
            <a:r>
              <a:rPr kumimoji="1" lang="en-US" altLang="zh-CN"/>
              <a:t>Runtime-only</a:t>
            </a: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825" y="1425636"/>
            <a:ext cx="5033061" cy="483448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91" y="1457012"/>
            <a:ext cx="6407436" cy="54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1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render</a:t>
            </a:r>
            <a:r>
              <a:rPr kumimoji="1" lang="zh-CN" altLang="en-US"/>
              <a:t>和</a:t>
            </a:r>
            <a:r>
              <a:rPr kumimoji="1" lang="en-US" altLang="zh-CN"/>
              <a:t>template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439"/>
              </a:spcBef>
              <a:buFont typeface="Wingdings" panose="05000000000000000000" pitchFamily="2" charset="2"/>
              <a:buChar char="n"/>
            </a:pPr>
            <a:r>
              <a:rPr kumimoji="1" lang="en-US" altLang="zh-CN"/>
              <a:t>Runtime-Compiler</a:t>
            </a:r>
            <a:r>
              <a:rPr kumimoji="1" lang="zh-CN" altLang="en-US"/>
              <a:t> 和 </a:t>
            </a:r>
            <a:r>
              <a:rPr kumimoji="1" lang="en-US" altLang="zh-CN"/>
              <a:t>Runtime-only</a:t>
            </a:r>
          </a:p>
          <a:p>
            <a:pPr marL="228600" lvl="1">
              <a:spcBef>
                <a:spcPts val="1439"/>
              </a:spcBef>
              <a:buFont typeface="Wingdings" panose="05000000000000000000" pitchFamily="2" charset="2"/>
              <a:buChar char="n"/>
            </a:pPr>
            <a:endParaRPr kumimoji="1" lang="en-US" altLang="zh-CN"/>
          </a:p>
          <a:p>
            <a:pPr marL="228600" lvl="1">
              <a:spcBef>
                <a:spcPts val="1439"/>
              </a:spcBef>
              <a:buFont typeface="Wingdings" panose="05000000000000000000" pitchFamily="2" charset="2"/>
              <a:buChar char="n"/>
            </a:pPr>
            <a:endParaRPr kumimoji="1" lang="en-US" altLang="zh-CN"/>
          </a:p>
          <a:p>
            <a:pPr marL="228600" lvl="1">
              <a:spcBef>
                <a:spcPts val="1439"/>
              </a:spcBef>
              <a:buFont typeface="Wingdings" panose="05000000000000000000" pitchFamily="2" charset="2"/>
              <a:buChar char="n"/>
            </a:pPr>
            <a:endParaRPr kumimoji="1" lang="en-US" altLang="zh-CN"/>
          </a:p>
          <a:p>
            <a:pPr marL="228600" lvl="1">
              <a:spcBef>
                <a:spcPts val="1439"/>
              </a:spcBef>
              <a:buFont typeface="Wingdings" panose="05000000000000000000" pitchFamily="2" charset="2"/>
              <a:buChar char="n"/>
            </a:pPr>
            <a:endParaRPr kumimoji="1" lang="en-US" altLang="zh-CN"/>
          </a:p>
          <a:p>
            <a:pPr marL="228600" lvl="1">
              <a:spcBef>
                <a:spcPts val="1439"/>
              </a:spcBef>
              <a:buFont typeface="Wingdings" panose="05000000000000000000" pitchFamily="2" charset="2"/>
              <a:buChar char="n"/>
            </a:pPr>
            <a:r>
              <a:rPr kumimoji="1" lang="zh-CN" altLang="en-US"/>
              <a:t>为什么存在这样的差异呢？</a:t>
            </a:r>
            <a:endParaRPr kumimoji="1" lang="en-US" altLang="zh-CN"/>
          </a:p>
          <a:p>
            <a:pPr marL="685800" lvl="2">
              <a:spcBef>
                <a:spcPts val="1439"/>
              </a:spcBef>
              <a:buFont typeface="Wingdings" panose="05000000000000000000" pitchFamily="2" charset="2"/>
              <a:buChar char="n"/>
            </a:pPr>
            <a:r>
              <a:rPr kumimoji="1" lang="zh-CN" altLang="en-US"/>
              <a:t>我们需要先理解</a:t>
            </a:r>
            <a:r>
              <a:rPr kumimoji="1" lang="en-US" altLang="zh-CN"/>
              <a:t>Vue</a:t>
            </a:r>
            <a:r>
              <a:rPr kumimoji="1" lang="zh-CN" altLang="en-US"/>
              <a:t>应用程序是如何运行起来的。</a:t>
            </a:r>
            <a:endParaRPr kumimoji="1" lang="en-US" altLang="zh-CN"/>
          </a:p>
          <a:p>
            <a:pPr marL="685800" lvl="2">
              <a:spcBef>
                <a:spcPts val="1439"/>
              </a:spcBef>
              <a:buFont typeface="Wingdings" panose="05000000000000000000" pitchFamily="2" charset="2"/>
              <a:buChar char="n"/>
            </a:pPr>
            <a:r>
              <a:rPr kumimoji="1" lang="en-US" altLang="zh-CN"/>
              <a:t>Vue</a:t>
            </a:r>
            <a:r>
              <a:rPr kumimoji="1" lang="zh-CN" altLang="en-US"/>
              <a:t>中的模板如何最终渲染成真实</a:t>
            </a:r>
            <a:r>
              <a:rPr kumimoji="1" lang="en-US" altLang="zh-CN"/>
              <a:t>DOM</a:t>
            </a:r>
            <a:r>
              <a:rPr kumimoji="1" lang="zh-CN" altLang="en-US"/>
              <a:t>。</a:t>
            </a:r>
            <a:endParaRPr kumimoji="1" lang="en-US" altLang="zh-CN"/>
          </a:p>
          <a:p>
            <a:pPr marL="685800" lvl="2">
              <a:spcBef>
                <a:spcPts val="1439"/>
              </a:spcBef>
              <a:buFont typeface="Wingdings" panose="05000000000000000000" pitchFamily="2" charset="2"/>
              <a:buChar char="n"/>
            </a:pPr>
            <a:r>
              <a:rPr kumimoji="1" lang="zh-CN" altLang="en-US"/>
              <a:t>我们来看下面的一幅图。</a:t>
            </a:r>
          </a:p>
          <a:p>
            <a:pPr marL="228600" lvl="1">
              <a:spcBef>
                <a:spcPts val="1439"/>
              </a:spcBef>
              <a:buFont typeface="Wingdings" panose="05000000000000000000" pitchFamily="2" charset="2"/>
              <a:buChar char="n"/>
            </a:pPr>
            <a:endParaRPr kumimoji="1" lang="en-US" altLang="zh-CN"/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16" y="1878622"/>
            <a:ext cx="3594502" cy="15563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339" y="1984129"/>
            <a:ext cx="35433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48691"/>
      </p:ext>
    </p:extLst>
  </p:cSld>
  <p:clrMapOvr>
    <a:masterClrMapping/>
  </p:clrMapOvr>
</p:sld>
</file>

<file path=ppt/theme/theme1.xml><?xml version="1.0" encoding="utf-8"?>
<a:theme xmlns:a="http://schemas.openxmlformats.org/drawingml/2006/main" name="vuejs-wh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uejs-why" id="{20DD78B8-2979-4834-9482-897EADB521EB}" vid="{32CAAEA9-5091-4CBC-BCDA-34012AC95C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vuejs-why</Template>
  <TotalTime>623</TotalTime>
  <Words>684</Words>
  <Application>Microsoft Office PowerPoint</Application>
  <PresentationFormat>宽屏</PresentationFormat>
  <Paragraphs>94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AppleSystemUIFont</vt:lpstr>
      <vt:lpstr>Eurostile</vt:lpstr>
      <vt:lpstr>黑体</vt:lpstr>
      <vt:lpstr>宋体</vt:lpstr>
      <vt:lpstr>微软雅黑</vt:lpstr>
      <vt:lpstr>微软雅黑</vt:lpstr>
      <vt:lpstr>Arial</vt:lpstr>
      <vt:lpstr>Calibri</vt:lpstr>
      <vt:lpstr>Calibri Light</vt:lpstr>
      <vt:lpstr>Wingdings</vt:lpstr>
      <vt:lpstr>vuejs-why</vt:lpstr>
      <vt:lpstr>Vue CLI相关</vt:lpstr>
      <vt:lpstr>什么是Vue CLI</vt:lpstr>
      <vt:lpstr>Vue CLI使用前提 - Node</vt:lpstr>
      <vt:lpstr>Vue CLI使用前提 - Webpack</vt:lpstr>
      <vt:lpstr>Vue CLI的使用</vt:lpstr>
      <vt:lpstr>Vue CLI2详解</vt:lpstr>
      <vt:lpstr>目录结构详解</vt:lpstr>
      <vt:lpstr>Runtime-Compiler和Runtime-only的区别</vt:lpstr>
      <vt:lpstr>render和template</vt:lpstr>
      <vt:lpstr>Vue程序运行过程</vt:lpstr>
      <vt:lpstr>render函数的使用</vt:lpstr>
      <vt:lpstr>npm run build</vt:lpstr>
      <vt:lpstr>npm run dev</vt:lpstr>
      <vt:lpstr>修改配置：webpack.base.conf.js起别名</vt:lpstr>
      <vt:lpstr>认识Vue CLI3</vt:lpstr>
      <vt:lpstr>Vue CLI3</vt:lpstr>
      <vt:lpstr>目录结构详解</vt:lpstr>
      <vt:lpstr>配置去哪里了？</vt:lpstr>
      <vt:lpstr>自定义配置：起别名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VueJS知识补充</dc:title>
  <dc:creator>卫康宏</dc:creator>
  <cp:lastModifiedBy>home</cp:lastModifiedBy>
  <cp:revision>74</cp:revision>
  <dcterms:created xsi:type="dcterms:W3CDTF">2018-10-09T06:22:32Z</dcterms:created>
  <dcterms:modified xsi:type="dcterms:W3CDTF">2018-10-25T12:48:46Z</dcterms:modified>
</cp:coreProperties>
</file>